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58" r:id="rId5"/>
    <p:sldId id="261" r:id="rId6"/>
    <p:sldId id="259" r:id="rId7"/>
    <p:sldId id="262" r:id="rId8"/>
    <p:sldId id="263" r:id="rId9"/>
    <p:sldId id="264" r:id="rId10"/>
    <p:sldId id="260" r:id="rId11"/>
    <p:sldId id="268" r:id="rId12"/>
    <p:sldId id="26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6408"/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0F89F-5F56-4FB8-929D-6B355D8D4C9E}" type="datetimeFigureOut">
              <a:rPr lang="ru-RU"/>
              <a:pPr>
                <a:defRPr/>
              </a:pPr>
              <a:t>16.01.2015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A5D66-915C-4471-B278-2B5BF96505AD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4E75D-1DE0-402C-AA34-FF02A2B64FE3}" type="datetimeFigureOut">
              <a:rPr lang="ru-RU"/>
              <a:pPr>
                <a:defRPr/>
              </a:pPr>
              <a:t>16.01.2015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5BDA1-6D12-419E-B72B-EEEF4716D95D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224B1-245F-470E-B20F-DD5CC77C53BA}" type="datetimeFigureOut">
              <a:rPr lang="ru-RU"/>
              <a:pPr>
                <a:defRPr/>
              </a:pPr>
              <a:t>16.01.2015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E78EB-C457-4C7A-8A65-DC9056E4A965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BFEC3-1426-475C-82A8-CBA5926BCC7C}" type="datetimeFigureOut">
              <a:rPr lang="ru-RU"/>
              <a:pPr>
                <a:defRPr/>
              </a:pPr>
              <a:t>16.01.2015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9AA4F-7B50-4C91-8721-AFB0CEDF4692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F534C-3419-4494-BFDD-712CA5149C41}" type="datetimeFigureOut">
              <a:rPr lang="ru-RU"/>
              <a:pPr>
                <a:defRPr/>
              </a:pPr>
              <a:t>16.01.2015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3C353-294C-434C-B95E-B5B0E08656FD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FDAC2-F9C5-4DB5-92AC-9F78BAD406E6}" type="datetimeFigureOut">
              <a:rPr lang="ru-RU"/>
              <a:pPr>
                <a:defRPr/>
              </a:pPr>
              <a:t>16.01.2015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0D867-E071-46BA-B69F-E42A1BCC9E8C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D8E49-226A-4EA1-BC69-9224F87760D8}" type="datetimeFigureOut">
              <a:rPr lang="ru-RU"/>
              <a:pPr>
                <a:defRPr/>
              </a:pPr>
              <a:t>16.01.2015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90A8F-252F-44FC-BF55-6439A316B1F7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800FC3-E8E9-4DF0-9BE7-F1EBA399E986}" type="datetimeFigureOut">
              <a:rPr lang="ru-RU"/>
              <a:pPr>
                <a:defRPr/>
              </a:pPr>
              <a:t>16.01.2015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98809-A0E4-45DB-9021-F7B6604BDFC8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63EE9-A0F8-45BF-838F-701247E7DD1E}" type="datetimeFigureOut">
              <a:rPr lang="ru-RU"/>
              <a:pPr>
                <a:defRPr/>
              </a:pPr>
              <a:t>16.01.2015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03DB1-3309-472D-8BED-83ACDBF85DEF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E0539-D97E-4912-9C1C-4771846FD2E1}" type="datetimeFigureOut">
              <a:rPr lang="ru-RU"/>
              <a:pPr>
                <a:defRPr/>
              </a:pPr>
              <a:t>16.01.2015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2CB7E-6D2C-4310-9EC2-1BC8D252994E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D0DC3-C78F-4504-AED8-3F1C09971A47}" type="datetimeFigureOut">
              <a:rPr lang="ru-RU"/>
              <a:pPr>
                <a:defRPr/>
              </a:pPr>
              <a:t>16.01.2015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37C21-7D8C-4A79-AF97-10B1B81BA127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E544F-D159-47E4-9839-40DAE6644F26}" type="datetimeFigureOut">
              <a:rPr lang="ru-RU"/>
              <a:pPr>
                <a:defRPr/>
              </a:pPr>
              <a:t>16.01.2015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1A68D-EA93-4B2B-8B2F-5C9CE51BEBBB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D8E6D-1331-4AE2-99D3-4A1A8BCE6685}" type="datetimeFigureOut">
              <a:rPr lang="ru-RU"/>
              <a:pPr>
                <a:defRPr/>
              </a:pPr>
              <a:t>16.01.2015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83380-8F1D-4E26-AFCA-A512EDF39C60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371D743-D14B-4ACE-9042-CA1E597101E0}" type="datetimeFigureOut">
              <a:rPr lang="ru-RU"/>
              <a:pPr>
                <a:defRPr/>
              </a:pPr>
              <a:t>16.01.2015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DCB1B0D-F546-4B2A-A013-8C44EE1676F9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  <p:sldLayoutId id="2147483650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32138" y="4068763"/>
            <a:ext cx="5040312" cy="504825"/>
          </a:xfrm>
        </p:spPr>
        <p:txBody>
          <a:bodyPr/>
          <a:lstStyle/>
          <a:p>
            <a:pPr algn="r" eaLnBrk="1" hangingPunct="1">
              <a:spcBef>
                <a:spcPct val="0"/>
              </a:spcBef>
            </a:pPr>
            <a:r>
              <a:rPr lang="ru-RU" sz="2400" b="1" i="1" smtClean="0">
                <a:solidFill>
                  <a:schemeClr val="tx1"/>
                </a:solidFill>
                <a:cs typeface="Times New Roman" pitchFamily="18" charset="0"/>
              </a:rPr>
              <a:t>Засідання педагогічної ради школи</a:t>
            </a:r>
          </a:p>
          <a:p>
            <a:pPr algn="r" eaLnBrk="1" hangingPunct="1">
              <a:spcBef>
                <a:spcPct val="0"/>
              </a:spcBef>
            </a:pPr>
            <a:endParaRPr lang="ru-RU" sz="2000" b="1" i="1" smtClean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517650" y="2205038"/>
            <a:ext cx="7127875" cy="1800225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uk-UA" sz="3200" b="1" dirty="0">
                <a:solidFill>
                  <a:schemeClr val="accent2">
                    <a:lumMod val="75000"/>
                  </a:schemeClr>
                </a:solidFill>
                <a:latin typeface="+mn-lt"/>
                <a:ea typeface="+mj-ea"/>
                <a:cs typeface="+mj-cs"/>
              </a:rPr>
              <a:t>Стан викладання та рівень грамотності учнів початкової школи з української мови</a:t>
            </a:r>
            <a:endParaRPr lang="ru-RU" sz="3200" b="1" dirty="0">
              <a:solidFill>
                <a:schemeClr val="accent2">
                  <a:lumMod val="75000"/>
                </a:schemeClr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15363" name="TextBox 1"/>
          <p:cNvSpPr txBox="1">
            <a:spLocks noChangeArrowheads="1"/>
          </p:cNvSpPr>
          <p:nvPr/>
        </p:nvSpPr>
        <p:spPr bwMode="auto">
          <a:xfrm>
            <a:off x="5795963" y="5589588"/>
            <a:ext cx="25209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b="1">
                <a:latin typeface="Times New Roman" pitchFamily="18" charset="0"/>
              </a:rPr>
              <a:t>24 грудня 2014 року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2700" b="1" dirty="0">
                <a:solidFill>
                  <a:schemeClr val="tx2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Рівні навчальних досягнень учнів 2-4 класів з української мови (диктант)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graphicFrame>
        <p:nvGraphicFramePr>
          <p:cNvPr id="18582" name="Group 150"/>
          <p:cNvGraphicFramePr>
            <a:graphicFrameLocks noGrp="1"/>
          </p:cNvGraphicFramePr>
          <p:nvPr/>
        </p:nvGraphicFramePr>
        <p:xfrm>
          <a:off x="250825" y="1123950"/>
          <a:ext cx="8642350" cy="5021263"/>
        </p:xfrm>
        <a:graphic>
          <a:graphicData uri="http://schemas.openxmlformats.org/drawingml/2006/table">
            <a:tbl>
              <a:tblPr/>
              <a:tblGrid>
                <a:gridCol w="792163"/>
                <a:gridCol w="865187"/>
                <a:gridCol w="935038"/>
                <a:gridCol w="1223962"/>
                <a:gridCol w="1225550"/>
                <a:gridCol w="1150938"/>
                <a:gridCol w="1204912"/>
                <a:gridCol w="1244600"/>
              </a:tblGrid>
              <a:tr h="50165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Клас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К-сть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учнів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Писало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Виконали завдання (в балах)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% вис. і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дост. рів.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</a:tr>
              <a:tr h="74136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початковий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середній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достатній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високий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2-А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31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29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79,31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2-Б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30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86</a:t>
                      </a: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21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2-В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29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29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67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РАЗОМ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88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39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35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84,09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3-А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26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25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72,00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3-Б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22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22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90,91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3-В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24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24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66,67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3-Г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24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24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95,83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РАЗОМ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95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42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35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81,05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4-А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30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25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68,00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4-Б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28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4-В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30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25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14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80,00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РАЗОМ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50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21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16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74,00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5175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ВСЬОГО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23</a:t>
                      </a: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102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86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69</a:t>
                      </a:r>
                      <a:endParaRPr kumimoji="0" lang="uk-UA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680" marR="506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350"/>
            <a:ext cx="8229600" cy="5865813"/>
          </a:xfrm>
          <a:solidFill>
            <a:schemeClr val="accent1">
              <a:lumMod val="20000"/>
              <a:lumOff val="80000"/>
              <a:alpha val="44000"/>
            </a:schemeClr>
          </a:solidFill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uk-UA" sz="28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Інтелектуальний розвиток «стане духовною потребою вашого вихованця за умови, якщо він відчує, що ваша думка повсякчас збагачується, якщо переконається в тому, що сьогодні ви не повторюєте те, що говорили вчора.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uk-UA" sz="28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Застій, збіднення інтелектуального життя вчителя, зародження в нього такої риси, яку можна назвати неповагою до думки, - все це виразно відбивається на педагогічній діяльності…. За неповагу до думки діти платять неповагою до вчителя».</a:t>
            </a:r>
          </a:p>
          <a:p>
            <a:pPr marL="0" indent="0" algn="r" eaLnBrk="1" hangingPunct="1">
              <a:buFont typeface="Arial" charset="0"/>
              <a:buNone/>
              <a:defRPr/>
            </a:pPr>
            <a:r>
              <a:rPr lang="uk-UA" sz="28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В.Сухомлинський</a:t>
            </a:r>
            <a:endParaRPr lang="uk-UA" sz="2800" b="1" i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188" y="1600200"/>
            <a:ext cx="7921625" cy="4525963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buFont typeface="Arial" charset="0"/>
              <a:buNone/>
              <a:defRPr/>
            </a:pPr>
            <a:r>
              <a:rPr lang="uk-UA" sz="40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Якщо </a:t>
            </a:r>
            <a:r>
              <a:rPr lang="uk-UA" sz="4000" b="1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я перестав </a:t>
            </a:r>
            <a:r>
              <a:rPr lang="uk-UA" sz="40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вчитися, – я </a:t>
            </a:r>
            <a:r>
              <a:rPr lang="uk-UA" sz="4000" b="1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не маю права вчити </a:t>
            </a:r>
            <a:r>
              <a:rPr lang="uk-UA" sz="40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інших.</a:t>
            </a:r>
            <a:endParaRPr lang="uk-UA" sz="4000" b="1" i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43401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uk-UA" sz="28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У </a:t>
            </a:r>
            <a:r>
              <a:rPr lang="uk-UA" sz="2800" b="1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народі кажуть: ми можемо стільки, скільки знаємо. Лише знання дають людині ні з чим незрівнянне відчуття духовної свободи. Знання, вкладені в дітей – їхній основний життєвий капітал. Лише </a:t>
            </a:r>
            <a:r>
              <a:rPr lang="uk-UA" sz="28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знання допоможуть реалізувати себе у 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uk-UA" sz="28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складному сучасному світі.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uk-UA" sz="28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Адже інвестиції в освіту – перший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uk-UA" sz="2800" b="1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uk-UA" sz="28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і найбільш перспективний 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uk-UA" sz="2800" b="1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uk-UA" sz="28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  внесок у створення майбутнього 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uk-UA" sz="2800" b="1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uk-UA" sz="28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       успіху.</a:t>
            </a:r>
            <a:endParaRPr lang="uk-UA" sz="28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5721350"/>
          </a:xfrm>
          <a:solidFill>
            <a:schemeClr val="accent1">
              <a:lumMod val="20000"/>
              <a:lumOff val="80000"/>
              <a:alpha val="41000"/>
            </a:schemeClr>
          </a:solidFill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uk-UA" sz="2800" b="1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uk-UA" sz="28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Вивчення </a:t>
            </a:r>
            <a:r>
              <a:rPr lang="uk-UA" sz="2800" b="1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державної </a:t>
            </a:r>
            <a:r>
              <a:rPr lang="uk-UA" sz="28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мови</a:t>
            </a:r>
            <a:r>
              <a:rPr lang="uk-UA" sz="2800" b="1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має дати громадянам </a:t>
            </a:r>
            <a:r>
              <a:rPr lang="uk-UA" sz="28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України: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uk-UA" sz="24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– </a:t>
            </a:r>
            <a:r>
              <a:rPr lang="uk-UA" sz="2400" b="1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гарантію реалізовувати всі права і свободи в межах Української держави на всіх виробничих, державних посадах. Можливість реалізувати творчі здібності в усіх сферах </a:t>
            </a:r>
            <a:r>
              <a:rPr lang="uk-UA" sz="2400" b="1" i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культурно-освіт-нього</a:t>
            </a:r>
            <a:r>
              <a:rPr lang="uk-UA" sz="24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uk-UA" sz="2400" b="1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життя. Мати доступ до джерел української державності – культури, науки, літератури, мистецтва, традицій і можливість для </a:t>
            </a:r>
            <a:r>
              <a:rPr lang="uk-UA" sz="2400" b="1" i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постій-ного</a:t>
            </a:r>
            <a:r>
              <a:rPr lang="uk-UA" sz="24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uk-UA" sz="2400" b="1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зростання відповідно до соціальної ролі. </a:t>
            </a:r>
          </a:p>
          <a:p>
            <a:pPr eaLnBrk="1" hangingPunct="1">
              <a:defRPr/>
            </a:pPr>
            <a:r>
              <a:rPr lang="uk-UA" sz="2400" b="1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uk-UA" sz="24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– </a:t>
            </a:r>
            <a:r>
              <a:rPr lang="uk-UA" sz="2400" b="1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відчуття єдності зі своєю державою, з землею, на якій живемо, з народом – творцем; почуття комфортності від того, що саме ми є носіями історичної пам’яті однієї з найдавніших мов і культур. </a:t>
            </a:r>
          </a:p>
          <a:p>
            <a:pPr eaLnBrk="1" hangingPunct="1">
              <a:defRPr/>
            </a:pPr>
            <a:endParaRPr lang="uk-UA" b="1" i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4F4F4"/>
              </a:clrFrom>
              <a:clrTo>
                <a:srgbClr val="F4F4F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71450"/>
            <a:ext cx="8978900" cy="668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620713"/>
            <a:ext cx="8229600" cy="6477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2700" dirty="0" smtClean="0">
                <a:solidFill>
                  <a:schemeClr val="tx2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uk-UA" sz="2700" dirty="0" smtClean="0">
                <a:solidFill>
                  <a:schemeClr val="tx2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uk-UA" sz="2700" b="1" dirty="0" smtClean="0">
                <a:solidFill>
                  <a:schemeClr val="tx2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Результати </a:t>
            </a:r>
            <a:r>
              <a:rPr lang="uk-UA" sz="2700" b="1" dirty="0">
                <a:solidFill>
                  <a:schemeClr val="tx2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участі учнів початкових класів в мовних олімпіадах та конкурсах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57200" y="1268413"/>
          <a:ext cx="8229600" cy="5165725"/>
        </p:xfrm>
        <a:graphic>
          <a:graphicData uri="http://schemas.openxmlformats.org/drawingml/2006/table">
            <a:tbl>
              <a:tblPr/>
              <a:tblGrid>
                <a:gridCol w="845434"/>
                <a:gridCol w="2825246"/>
                <a:gridCol w="2568406"/>
                <a:gridCol w="1990514"/>
              </a:tblGrid>
              <a:tr h="7330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006666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  <a:ea typeface="Times New Roman"/>
                          <a:cs typeface="Verdana"/>
                        </a:rPr>
                        <a:t>Навчальний рік</a:t>
                      </a:r>
                      <a:endParaRPr lang="uk-UA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rgbClr val="006666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  <a:ea typeface="Times New Roman"/>
                          <a:cs typeface="Verdana"/>
                        </a:rPr>
                        <a:t>Зональний </a:t>
                      </a:r>
                      <a:r>
                        <a:rPr lang="uk-UA" sz="1200" b="1" i="1">
                          <a:solidFill>
                            <a:srgbClr val="006666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  <a:ea typeface="Times New Roman"/>
                          <a:cs typeface="Verdana"/>
                        </a:rPr>
                        <a:t>(шкільний)</a:t>
                      </a:r>
                      <a:r>
                        <a:rPr lang="uk-UA" sz="1200" b="1">
                          <a:solidFill>
                            <a:srgbClr val="006666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  <a:ea typeface="Times New Roman"/>
                          <a:cs typeface="Verdana"/>
                        </a:rPr>
                        <a:t> етап конкурсу ім. П.Яцика</a:t>
                      </a:r>
                      <a:endParaRPr lang="uk-U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rgbClr val="006666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  <a:ea typeface="Times New Roman"/>
                          <a:cs typeface="Verdana"/>
                        </a:rPr>
                        <a:t>Районний конкурс ім. П.Яцика</a:t>
                      </a:r>
                      <a:endParaRPr lang="uk-U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rgbClr val="006666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  <a:ea typeface="Times New Roman"/>
                          <a:cs typeface="Verdana"/>
                        </a:rPr>
                        <a:t>Районна предметна олімпіада з укр. мови</a:t>
                      </a:r>
                      <a:endParaRPr lang="uk-U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6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rgbClr val="006666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  <a:ea typeface="Times New Roman"/>
                          <a:cs typeface="Verdana"/>
                        </a:rPr>
                        <a:t>2007-2008 н.р.</a:t>
                      </a:r>
                      <a:endParaRPr lang="uk-U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rgbClr val="006666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  <a:ea typeface="Times New Roman"/>
                          <a:cs typeface="Verdana"/>
                        </a:rPr>
                        <a:t>Юзишин Марія (4А клас) – І м.</a:t>
                      </a:r>
                      <a:endParaRPr lang="uk-UA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rgbClr val="006666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  <a:ea typeface="Times New Roman"/>
                          <a:cs typeface="Verdana"/>
                        </a:rPr>
                        <a:t>Петрик Юлія (3А клас) – ІІ м.</a:t>
                      </a:r>
                      <a:endParaRPr lang="uk-U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rgbClr val="006666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  <a:ea typeface="Times New Roman"/>
                          <a:cs typeface="Verdana"/>
                        </a:rPr>
                        <a:t>Юзишин Марія (4А клас) – ІІ місце</a:t>
                      </a:r>
                      <a:endParaRPr lang="uk-U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rgbClr val="006666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  <a:ea typeface="Times New Roman"/>
                          <a:cs typeface="Verdana"/>
                        </a:rPr>
                        <a:t>Юзишин Марія (4А клас) – І місце</a:t>
                      </a:r>
                      <a:endParaRPr lang="uk-U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50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rgbClr val="006666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  <a:ea typeface="Times New Roman"/>
                          <a:cs typeface="Verdana"/>
                        </a:rPr>
                        <a:t>2008-2009 н.р.</a:t>
                      </a:r>
                      <a:endParaRPr lang="uk-U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rgbClr val="006666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  <a:ea typeface="Times New Roman"/>
                          <a:cs typeface="Verdana"/>
                        </a:rPr>
                        <a:t>Соботник Діана (3Б клас) – І м.</a:t>
                      </a:r>
                      <a:endParaRPr lang="uk-U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rgbClr val="006666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  <a:ea typeface="Times New Roman"/>
                          <a:cs typeface="Verdana"/>
                        </a:rPr>
                        <a:t>Соботник Діана (3Б клас) – ІІ місце</a:t>
                      </a:r>
                      <a:endParaRPr lang="uk-U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rgbClr val="006666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  <a:ea typeface="Times New Roman"/>
                          <a:cs typeface="Verdana"/>
                        </a:rPr>
                        <a:t>не проводилась</a:t>
                      </a:r>
                      <a:endParaRPr lang="uk-U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6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rgbClr val="006666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  <a:ea typeface="Times New Roman"/>
                          <a:cs typeface="Verdana"/>
                        </a:rPr>
                        <a:t>2009-2010 н.р.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b="1" dirty="0" err="1">
                          <a:solidFill>
                            <a:srgbClr val="006666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  <a:ea typeface="Times New Roman"/>
                          <a:cs typeface="Verdana"/>
                        </a:rPr>
                        <a:t>Нагорняк</a:t>
                      </a:r>
                      <a:r>
                        <a:rPr lang="uk-UA" sz="1200" b="1" dirty="0">
                          <a:solidFill>
                            <a:srgbClr val="006666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  <a:ea typeface="Times New Roman"/>
                          <a:cs typeface="Verdana"/>
                        </a:rPr>
                        <a:t> Ганна (4В клас)–ІІ м</a:t>
                      </a:r>
                      <a:r>
                        <a:rPr lang="uk-UA" sz="1200" b="1" dirty="0" smtClean="0">
                          <a:solidFill>
                            <a:srgbClr val="006666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  <a:ea typeface="Times New Roman"/>
                          <a:cs typeface="Verdana"/>
                        </a:rPr>
                        <a:t>.</a:t>
                      </a:r>
                      <a:endParaRPr lang="en-US" sz="1200" b="1" dirty="0" smtClean="0">
                        <a:solidFill>
                          <a:srgbClr val="006666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Verdana"/>
                        <a:ea typeface="Times New Roman"/>
                        <a:cs typeface="Verdana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b="1" dirty="0" err="1" smtClean="0">
                          <a:solidFill>
                            <a:srgbClr val="006666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  <a:ea typeface="Times New Roman"/>
                          <a:cs typeface="Verdana"/>
                        </a:rPr>
                        <a:t>Тимків</a:t>
                      </a:r>
                      <a:r>
                        <a:rPr lang="uk-UA" sz="1200" b="1" dirty="0" smtClean="0">
                          <a:solidFill>
                            <a:srgbClr val="006666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  <a:ea typeface="Times New Roman"/>
                          <a:cs typeface="Verdana"/>
                        </a:rPr>
                        <a:t> Ярина (</a:t>
                      </a:r>
                      <a:r>
                        <a:rPr lang="en-US" sz="1200" b="1" dirty="0" smtClean="0">
                          <a:solidFill>
                            <a:srgbClr val="006666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  <a:ea typeface="Times New Roman"/>
                          <a:cs typeface="Verdana"/>
                        </a:rPr>
                        <a:t>3</a:t>
                      </a:r>
                      <a:r>
                        <a:rPr lang="uk-UA" sz="1200" b="1" dirty="0" smtClean="0">
                          <a:solidFill>
                            <a:srgbClr val="006666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  <a:ea typeface="Times New Roman"/>
                          <a:cs typeface="Verdana"/>
                        </a:rPr>
                        <a:t>А клас)–ІІ м.</a:t>
                      </a:r>
                      <a:endParaRPr lang="en-US" sz="1200" b="1" dirty="0" smtClean="0">
                        <a:solidFill>
                          <a:srgbClr val="006666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Verdana"/>
                        <a:ea typeface="Times New Roman"/>
                        <a:cs typeface="Verdana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2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rgbClr val="006666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  <a:ea typeface="Times New Roman"/>
                          <a:cs typeface="Verdana"/>
                        </a:rPr>
                        <a:t>-</a:t>
                      </a:r>
                      <a:endParaRPr lang="uk-U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rgbClr val="006666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  <a:ea typeface="Times New Roman"/>
                          <a:cs typeface="Verdana"/>
                        </a:rPr>
                        <a:t>не проводилась</a:t>
                      </a:r>
                      <a:endParaRPr lang="uk-U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86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6666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  <a:ea typeface="Times New Roman"/>
                          <a:cs typeface="Verdana"/>
                        </a:rPr>
                        <a:t>2010-2011 </a:t>
                      </a:r>
                      <a:r>
                        <a:rPr lang="uk-UA" sz="1200" b="1">
                          <a:solidFill>
                            <a:srgbClr val="006666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  <a:ea typeface="Times New Roman"/>
                          <a:cs typeface="Verdana"/>
                        </a:rPr>
                        <a:t>н.р.</a:t>
                      </a:r>
                      <a:endParaRPr lang="uk-U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b="1" dirty="0" err="1">
                          <a:solidFill>
                            <a:srgbClr val="006666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  <a:ea typeface="Times New Roman"/>
                          <a:cs typeface="Verdana"/>
                        </a:rPr>
                        <a:t>Тимків</a:t>
                      </a:r>
                      <a:r>
                        <a:rPr lang="uk-UA" sz="1200" b="1" dirty="0">
                          <a:solidFill>
                            <a:srgbClr val="006666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  <a:ea typeface="Times New Roman"/>
                          <a:cs typeface="Verdana"/>
                        </a:rPr>
                        <a:t> Ярина (4А клас</a:t>
                      </a:r>
                      <a:r>
                        <a:rPr lang="uk-UA" sz="1200" b="1" dirty="0" smtClean="0">
                          <a:solidFill>
                            <a:srgbClr val="006666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  <a:ea typeface="Times New Roman"/>
                          <a:cs typeface="Verdana"/>
                        </a:rPr>
                        <a:t>)</a:t>
                      </a:r>
                      <a:r>
                        <a:rPr lang="uk-UA" sz="1000" b="1" dirty="0" smtClean="0">
                          <a:solidFill>
                            <a:srgbClr val="006666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  <a:ea typeface="Times New Roman"/>
                          <a:cs typeface="Verdana"/>
                        </a:rPr>
                        <a:t>–ІІ м.</a:t>
                      </a:r>
                      <a:endParaRPr lang="uk-UA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b="1" dirty="0" err="1">
                          <a:solidFill>
                            <a:srgbClr val="006666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  <a:ea typeface="Times New Roman"/>
                          <a:cs typeface="Verdana"/>
                        </a:rPr>
                        <a:t>Угринчук</a:t>
                      </a:r>
                      <a:r>
                        <a:rPr lang="uk-UA" sz="1200" b="1" dirty="0">
                          <a:solidFill>
                            <a:srgbClr val="006666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  <a:ea typeface="Times New Roman"/>
                          <a:cs typeface="Verdana"/>
                        </a:rPr>
                        <a:t> Вікторія(3В клас)–Ім.</a:t>
                      </a:r>
                      <a:endParaRPr lang="uk-UA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rgbClr val="006666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  <a:ea typeface="Times New Roman"/>
                          <a:cs typeface="Verdana"/>
                        </a:rPr>
                        <a:t>Угринчук Вікторія (3В клас) – ІІІ місце</a:t>
                      </a:r>
                      <a:endParaRPr lang="uk-U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rgbClr val="006666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  <a:ea typeface="Times New Roman"/>
                          <a:cs typeface="Verdana"/>
                        </a:rPr>
                        <a:t>не проводилась</a:t>
                      </a:r>
                      <a:endParaRPr lang="uk-U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6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rgbClr val="006666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  <a:ea typeface="Times New Roman"/>
                          <a:cs typeface="Verdana"/>
                        </a:rPr>
                        <a:t>2011-2012 н.р.</a:t>
                      </a:r>
                      <a:endParaRPr lang="uk-U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b="1" dirty="0" err="1">
                          <a:solidFill>
                            <a:srgbClr val="006666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  <a:ea typeface="Times New Roman"/>
                          <a:cs typeface="Verdana"/>
                        </a:rPr>
                        <a:t>Мельницька</a:t>
                      </a:r>
                      <a:r>
                        <a:rPr lang="uk-UA" sz="1200" b="1" dirty="0">
                          <a:solidFill>
                            <a:srgbClr val="006666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  <a:ea typeface="Times New Roman"/>
                          <a:cs typeface="Verdana"/>
                        </a:rPr>
                        <a:t> </a:t>
                      </a:r>
                      <a:r>
                        <a:rPr lang="uk-UA" sz="1200" b="1" dirty="0" smtClean="0">
                          <a:solidFill>
                            <a:srgbClr val="006666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  <a:ea typeface="Times New Roman"/>
                          <a:cs typeface="Verdana"/>
                        </a:rPr>
                        <a:t>Віталія(4Бкл</a:t>
                      </a:r>
                      <a:r>
                        <a:rPr lang="uk-UA" sz="1200" b="1" dirty="0">
                          <a:solidFill>
                            <a:srgbClr val="006666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  <a:ea typeface="Times New Roman"/>
                          <a:cs typeface="Verdana"/>
                        </a:rPr>
                        <a:t>.)–Ім.</a:t>
                      </a:r>
                      <a:endParaRPr lang="uk-UA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 err="1">
                          <a:solidFill>
                            <a:srgbClr val="006666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  <a:ea typeface="Times New Roman"/>
                          <a:cs typeface="Verdana"/>
                        </a:rPr>
                        <a:t>Мельницька</a:t>
                      </a:r>
                      <a:r>
                        <a:rPr lang="uk-UA" sz="1200" b="1" dirty="0">
                          <a:solidFill>
                            <a:srgbClr val="006666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  <a:ea typeface="Times New Roman"/>
                          <a:cs typeface="Verdana"/>
                        </a:rPr>
                        <a:t> Віталія (4Б клас) – ІІ місце</a:t>
                      </a:r>
                      <a:endParaRPr lang="uk-UA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006666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  <a:ea typeface="Times New Roman"/>
                          <a:cs typeface="Verdana"/>
                        </a:rPr>
                        <a:t>не проводилась</a:t>
                      </a:r>
                      <a:endParaRPr lang="uk-UA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04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rgbClr val="006666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  <a:ea typeface="Times New Roman"/>
                          <a:cs typeface="Verdana"/>
                        </a:rPr>
                        <a:t>2012-2013 н.р.</a:t>
                      </a:r>
                      <a:endParaRPr lang="uk-U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b="1" i="1">
                          <a:solidFill>
                            <a:srgbClr val="006666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  <a:ea typeface="Times New Roman"/>
                          <a:cs typeface="Verdana"/>
                        </a:rPr>
                        <a:t>Петрик Дзвенислава (4Бклас)</a:t>
                      </a:r>
                      <a:endParaRPr lang="uk-UA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b="1" i="1">
                          <a:solidFill>
                            <a:srgbClr val="006666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  <a:ea typeface="Times New Roman"/>
                          <a:cs typeface="Verdana"/>
                        </a:rPr>
                        <a:t>Шмігель Оксана (3А клас)</a:t>
                      </a:r>
                      <a:endParaRPr lang="uk-U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rgbClr val="006666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  <a:ea typeface="Times New Roman"/>
                          <a:cs typeface="Verdana"/>
                        </a:rPr>
                        <a:t>-</a:t>
                      </a:r>
                      <a:endParaRPr lang="uk-U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rgbClr val="006666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  <a:ea typeface="Times New Roman"/>
                          <a:cs typeface="Verdana"/>
                        </a:rPr>
                        <a:t>не проводилась</a:t>
                      </a:r>
                      <a:endParaRPr lang="uk-U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86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rgbClr val="006666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  <a:ea typeface="Times New Roman"/>
                          <a:cs typeface="Verdana"/>
                        </a:rPr>
                        <a:t>2013-2014 н.р.</a:t>
                      </a:r>
                      <a:endParaRPr lang="uk-U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rgbClr val="006666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  <a:ea typeface="Times New Roman"/>
                          <a:cs typeface="Verdana"/>
                        </a:rPr>
                        <a:t>Ковалів Вікторія (4В клас)–ІІм.</a:t>
                      </a:r>
                      <a:endParaRPr lang="uk-UA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rgbClr val="006666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  <a:ea typeface="Times New Roman"/>
                          <a:cs typeface="Verdana"/>
                        </a:rPr>
                        <a:t>Гурак Ольга (3А клас) – І м.</a:t>
                      </a:r>
                      <a:endParaRPr lang="uk-U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rgbClr val="006666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  <a:ea typeface="Times New Roman"/>
                          <a:cs typeface="Verdana"/>
                        </a:rPr>
                        <a:t>Гурак Ольга (3А клас) – ІІ місце</a:t>
                      </a:r>
                      <a:endParaRPr lang="uk-U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rgbClr val="006666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  <a:ea typeface="Times New Roman"/>
                          <a:cs typeface="Verdana"/>
                        </a:rPr>
                        <a:t>не проводилась</a:t>
                      </a:r>
                      <a:endParaRPr lang="uk-U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86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rgbClr val="006666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  <a:ea typeface="Times New Roman"/>
                          <a:cs typeface="Verdana"/>
                        </a:rPr>
                        <a:t>2014-2015 н.р.</a:t>
                      </a:r>
                      <a:endParaRPr lang="uk-U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b="1" i="1">
                          <a:solidFill>
                            <a:srgbClr val="006666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  <a:ea typeface="Times New Roman"/>
                          <a:cs typeface="Verdana"/>
                        </a:rPr>
                        <a:t>Гурак Ольга (4А клас)</a:t>
                      </a:r>
                      <a:endParaRPr lang="uk-UA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b="1" i="1">
                          <a:solidFill>
                            <a:srgbClr val="006666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  <a:ea typeface="Times New Roman"/>
                          <a:cs typeface="Verdana"/>
                        </a:rPr>
                        <a:t>Нагуляк Софія (3Б клас)</a:t>
                      </a:r>
                      <a:endParaRPr lang="uk-U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solidFill>
                            <a:srgbClr val="006666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  <a:ea typeface="Times New Roman"/>
                          <a:cs typeface="Verdana"/>
                        </a:rPr>
                        <a:t>-</a:t>
                      </a:r>
                      <a:endParaRPr lang="uk-U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solidFill>
                            <a:srgbClr val="006666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  <a:ea typeface="Times New Roman"/>
                          <a:cs typeface="Verdana"/>
                        </a:rPr>
                        <a:t>не проводилась</a:t>
                      </a:r>
                      <a:endParaRPr lang="uk-UA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88913"/>
            <a:ext cx="8785225" cy="648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576263"/>
          </a:xfrm>
        </p:spPr>
        <p:txBody>
          <a:bodyPr/>
          <a:lstStyle/>
          <a:p>
            <a:pPr eaLnBrk="1" hangingPunct="1">
              <a:defRPr/>
            </a:pPr>
            <a:r>
              <a:rPr lang="uk-UA" sz="2400" b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Типові помилки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900113" y="981075"/>
            <a:ext cx="7848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  <a:defRPr/>
            </a:pPr>
            <a:r>
              <a:rPr lang="uk-UA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 клас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(88 </a:t>
            </a:r>
            <a:r>
              <a:rPr lang="uk-UA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учнів)</a:t>
            </a:r>
          </a:p>
          <a:p>
            <a:pPr marL="342900" indent="-342900" algn="ctr">
              <a:spcBef>
                <a:spcPct val="50000"/>
              </a:spcBef>
              <a:defRPr/>
            </a:pPr>
            <a:endParaRPr lang="uk-UA" sz="24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uk-UA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Правила написання речень (1-2 кл.) – </a:t>
            </a: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6</a:t>
            </a:r>
            <a:endParaRPr lang="uk-UA" sz="2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uk-UA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Правила </a:t>
            </a:r>
            <a:r>
              <a:rPr lang="uk-UA" sz="20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преносу</a:t>
            </a:r>
            <a:r>
              <a:rPr lang="uk-UA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слів (1-2 кл.) –</a:t>
            </a: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9</a:t>
            </a:r>
            <a:endParaRPr lang="uk-UA" sz="2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uk-UA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Правопис слів з подвоєними приголосними (2 кл.) – </a:t>
            </a: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  <a:endParaRPr lang="uk-UA" sz="2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uk-UA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Правопис слів з апострофом (2 кл.) – </a:t>
            </a: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  <a:endParaRPr lang="uk-UA" sz="2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uk-UA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Правопис слів – власних назв (2 кл.) – </a:t>
            </a: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  <a:endParaRPr lang="uk-UA" sz="2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uk-UA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Пропуск та заміна літер – </a:t>
            </a: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43</a:t>
            </a:r>
            <a:endParaRPr lang="uk-UA" sz="2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>
              <a:spcBef>
                <a:spcPct val="50000"/>
              </a:spcBef>
              <a:defRPr/>
            </a:pPr>
            <a:endParaRPr lang="uk-UA" sz="2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endParaRPr lang="uk-UA" sz="2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Заголовок 1"/>
          <p:cNvSpPr>
            <a:spLocks/>
          </p:cNvSpPr>
          <p:nvPr/>
        </p:nvSpPr>
        <p:spPr bwMode="auto">
          <a:xfrm>
            <a:off x="468313" y="260350"/>
            <a:ext cx="82296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uk-UA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Типові помилки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684213" y="981075"/>
            <a:ext cx="80645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  <a:defRPr/>
            </a:pPr>
            <a:r>
              <a:rPr lang="uk-UA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 клас (95 учнів)</a:t>
            </a:r>
          </a:p>
          <a:p>
            <a:pPr marL="342900" indent="-342900" algn="ctr">
              <a:spcBef>
                <a:spcPct val="50000"/>
              </a:spcBef>
              <a:defRPr/>
            </a:pPr>
            <a:endParaRPr lang="uk-UA" sz="24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uk-UA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Правила </a:t>
            </a:r>
            <a:r>
              <a:rPr lang="uk-UA" sz="20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преносу</a:t>
            </a:r>
            <a:r>
              <a:rPr lang="uk-UA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слів (1-2 кл.) – 3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uk-UA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Правопис слів з подвоєними приголосними (2 кл.) – 13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uk-UA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Правопис слів з апострофом (2-3 кл.) – 7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uk-UA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Правопис слів з ненаголошеними </a:t>
            </a: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[</a:t>
            </a:r>
            <a:r>
              <a:rPr lang="uk-UA" sz="20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е, и</a:t>
            </a: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]</a:t>
            </a:r>
            <a:r>
              <a:rPr lang="uk-UA" sz="20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uk-UA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(3 кл.) –</a:t>
            </a:r>
            <a:r>
              <a:rPr lang="uk-UA" sz="2000" dirty="0"/>
              <a:t> 4</a:t>
            </a:r>
            <a:endParaRPr lang="en-US" sz="2000" b="1" dirty="0"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uk-UA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Написання слів з префіксами (прийменниками) (3 кл.) – 10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uk-UA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Пропуск та заміна літер – 56</a:t>
            </a:r>
          </a:p>
          <a:p>
            <a:pPr marL="342900" indent="-342900">
              <a:spcBef>
                <a:spcPct val="50000"/>
              </a:spcBef>
              <a:defRPr/>
            </a:pPr>
            <a:endParaRPr lang="uk-UA" sz="2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endParaRPr lang="uk-UA" sz="2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Заголовок 1"/>
          <p:cNvSpPr>
            <a:spLocks/>
          </p:cNvSpPr>
          <p:nvPr/>
        </p:nvSpPr>
        <p:spPr bwMode="auto">
          <a:xfrm>
            <a:off x="468313" y="260350"/>
            <a:ext cx="82296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uk-UA" sz="24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Типові помилки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323850" y="981075"/>
            <a:ext cx="8424863" cy="424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  <a:defRPr/>
            </a:pPr>
            <a:r>
              <a:rPr lang="uk-UA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 клас (50 учнів)</a:t>
            </a:r>
          </a:p>
          <a:p>
            <a:pPr marL="342900" indent="-342900" algn="ctr">
              <a:spcBef>
                <a:spcPct val="50000"/>
              </a:spcBef>
              <a:defRPr/>
            </a:pPr>
            <a:endParaRPr lang="uk-UA" sz="24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uk-UA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Правопис слів з подвоєними приголосними (2 кл.) – 11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uk-UA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Правопис слів з ненаголошеними </a:t>
            </a: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[</a:t>
            </a:r>
            <a:r>
              <a:rPr lang="uk-UA" sz="20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е, и</a:t>
            </a: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]</a:t>
            </a:r>
            <a:r>
              <a:rPr lang="uk-UA" sz="20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uk-UA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(3 кл.) –</a:t>
            </a:r>
            <a:r>
              <a:rPr lang="uk-UA" sz="2000" dirty="0"/>
              <a:t> 9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uk-UA" sz="20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Правопис прийменників з іменниками </a:t>
            </a:r>
            <a:r>
              <a:rPr lang="uk-UA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(4 кл.) </a:t>
            </a:r>
            <a:r>
              <a:rPr lang="uk-UA" sz="20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– 11 </a:t>
            </a:r>
            <a:endParaRPr lang="en-US" sz="2000" b="1" dirty="0"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uk-UA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Написання речень з однорідними членами (4 кл.) – 7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uk-UA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Пропуск та заміна літер – 19</a:t>
            </a:r>
          </a:p>
          <a:p>
            <a:pPr marL="342900" indent="-342900">
              <a:spcBef>
                <a:spcPct val="50000"/>
              </a:spcBef>
              <a:defRPr/>
            </a:pPr>
            <a:endParaRPr lang="uk-UA" sz="2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endParaRPr lang="uk-UA" sz="2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FF7F7F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</TotalTime>
  <Words>665</Words>
  <Application>Microsoft Office PowerPoint</Application>
  <PresentationFormat>Екран (4:3)</PresentationFormat>
  <Paragraphs>210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Times New Roman</vt:lpstr>
      <vt:lpstr>Calibri</vt:lpstr>
      <vt:lpstr>Verdana</vt:lpstr>
      <vt:lpstr>Тема Office</vt:lpstr>
      <vt:lpstr>Тема Office</vt:lpstr>
      <vt:lpstr>Слайд 1</vt:lpstr>
      <vt:lpstr>Слайд 2</vt:lpstr>
      <vt:lpstr>Слайд 3</vt:lpstr>
      <vt:lpstr>Слайд 4</vt:lpstr>
      <vt:lpstr> Результати участі учнів початкових класів в мовних олімпіадах та конкурсах </vt:lpstr>
      <vt:lpstr>Слайд 6</vt:lpstr>
      <vt:lpstr>Типові помилки</vt:lpstr>
      <vt:lpstr>Слайд 8</vt:lpstr>
      <vt:lpstr>Слайд 9</vt:lpstr>
      <vt:lpstr>Рівні навчальних досягнень учнів 2-4 класів з української мови (диктант) 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Oksana</cp:lastModifiedBy>
  <cp:revision>18</cp:revision>
  <dcterms:created xsi:type="dcterms:W3CDTF">2013-08-17T08:34:50Z</dcterms:created>
  <dcterms:modified xsi:type="dcterms:W3CDTF">2015-01-16T17:31:11Z</dcterms:modified>
</cp:coreProperties>
</file>